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743" r:id="rId3"/>
    <p:sldId id="747" r:id="rId4"/>
    <p:sldId id="744" r:id="rId5"/>
    <p:sldId id="813" r:id="rId6"/>
    <p:sldId id="776" r:id="rId7"/>
    <p:sldId id="777" r:id="rId8"/>
    <p:sldId id="778" r:id="rId9"/>
    <p:sldId id="779" r:id="rId10"/>
    <p:sldId id="783" r:id="rId11"/>
    <p:sldId id="780" r:id="rId12"/>
    <p:sldId id="781" r:id="rId13"/>
    <p:sldId id="782" r:id="rId14"/>
    <p:sldId id="784" r:id="rId15"/>
    <p:sldId id="785" r:id="rId16"/>
    <p:sldId id="786" r:id="rId17"/>
    <p:sldId id="787" r:id="rId18"/>
    <p:sldId id="788" r:id="rId19"/>
    <p:sldId id="789" r:id="rId20"/>
    <p:sldId id="796" r:id="rId21"/>
    <p:sldId id="805" r:id="rId22"/>
    <p:sldId id="792" r:id="rId23"/>
    <p:sldId id="797" r:id="rId24"/>
    <p:sldId id="798" r:id="rId25"/>
    <p:sldId id="799" r:id="rId26"/>
    <p:sldId id="800" r:id="rId27"/>
    <p:sldId id="801" r:id="rId28"/>
    <p:sldId id="802" r:id="rId29"/>
    <p:sldId id="803" r:id="rId30"/>
    <p:sldId id="804" r:id="rId31"/>
    <p:sldId id="793" r:id="rId32"/>
    <p:sldId id="806" r:id="rId33"/>
    <p:sldId id="807" r:id="rId34"/>
    <p:sldId id="794" r:id="rId35"/>
    <p:sldId id="811" r:id="rId36"/>
    <p:sldId id="812" r:id="rId37"/>
    <p:sldId id="809" r:id="rId38"/>
    <p:sldId id="302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https://pixabay.com/p-936467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65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https://commons.wikimedia.org/wiki/File:Magic_wand.svg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4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https://pixabay.com/p-34873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3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08 – Strings (and More)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in class and the slides, you’ll see use of Python’s “interactive” interpreter</a:t>
            </a:r>
          </a:p>
          <a:p>
            <a:pPr lvl="1"/>
            <a:r>
              <a:rPr lang="en-US" dirty="0" smtClean="0"/>
              <a:t>Evaluates each line of code as it’s typed in</a:t>
            </a:r>
            <a:endParaRPr lang="en-US" dirty="0"/>
          </a:p>
          <a:p>
            <a:pPr marL="2743200" lvl="1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print("Hello")</a:t>
            </a:r>
          </a:p>
          <a:p>
            <a:pPr marL="2743200" lvl="1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0" lvl="1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4 + 7</a:t>
            </a:r>
          </a:p>
          <a:p>
            <a:pPr marL="2743200" lvl="1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2743200" lvl="1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lvl="1"/>
            <a:r>
              <a:rPr lang="en-US" dirty="0" smtClean="0"/>
              <a:t>To use the interpreter, enable Python 3, </a:t>
            </a:r>
            <a:br>
              <a:rPr lang="en-US" dirty="0" smtClean="0"/>
            </a:br>
            <a:r>
              <a:rPr lang="en-US" dirty="0" smtClean="0"/>
              <a:t>then type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</a:t>
            </a:r>
            <a:r>
              <a:rPr lang="en-US" dirty="0" smtClean="0"/>
              <a:t>” into the command line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064" y="3737009"/>
            <a:ext cx="283881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is where the user types their code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189638" y="3513070"/>
            <a:ext cx="708591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1260" y="4344035"/>
            <a:ext cx="302329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lines without a “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” are Python’s response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04355" y="4110087"/>
            <a:ext cx="1606905" cy="46789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0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792"/>
            <a:ext cx="8229600" cy="41567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45720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 = "Hello Bob"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greet[0]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'H'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print(greet[0], greet[2], greet[4])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 l o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8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print(greet[x - 2])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7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229232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prstClr val="black"/>
                </a:solidFill>
              </a:rPr>
              <a:t>In a string of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en-US" altLang="en-US" dirty="0" smtClean="0">
                <a:solidFill>
                  <a:prstClr val="black"/>
                </a:solidFill>
              </a:rPr>
              <a:t>characters, the last </a:t>
            </a:r>
            <a:br>
              <a:rPr lang="en-US" altLang="en-US" dirty="0" smtClean="0">
                <a:solidFill>
                  <a:prstClr val="black"/>
                </a:solidFill>
              </a:rPr>
            </a:br>
            <a:r>
              <a:rPr lang="en-US" altLang="en-US" dirty="0" smtClean="0">
                <a:solidFill>
                  <a:prstClr val="black"/>
                </a:solidFill>
              </a:rPr>
              <a:t>character is at position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n-1 </a:t>
            </a:r>
            <a:r>
              <a:rPr lang="en-US" altLang="en-US" dirty="0" smtClean="0">
                <a:solidFill>
                  <a:prstClr val="black"/>
                </a:solidFill>
              </a:rPr>
              <a:t>since we </a:t>
            </a:r>
            <a:br>
              <a:rPr lang="en-US" altLang="en-US" dirty="0" smtClean="0">
                <a:solidFill>
                  <a:prstClr val="black"/>
                </a:solidFill>
              </a:rPr>
            </a:br>
            <a:r>
              <a:rPr lang="en-US" altLang="en-US" dirty="0" smtClean="0">
                <a:solidFill>
                  <a:prstClr val="black"/>
                </a:solidFill>
              </a:rPr>
              <a:t>start counting with 0</a:t>
            </a:r>
          </a:p>
          <a:p>
            <a:pPr lvl="3">
              <a:lnSpc>
                <a:spcPct val="90000"/>
              </a:lnSpc>
            </a:pPr>
            <a:endParaRPr lang="en-US" altLang="en-US" dirty="0" smtClean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prstClr val="black"/>
                </a:solidFill>
              </a:rPr>
              <a:t>So how can we access the </a:t>
            </a:r>
            <a:r>
              <a:rPr lang="en-US" altLang="en-US" u="sng" dirty="0" smtClean="0">
                <a:solidFill>
                  <a:prstClr val="black"/>
                </a:solidFill>
              </a:rPr>
              <a:t>last</a:t>
            </a:r>
            <a:r>
              <a:rPr lang="en-US" altLang="en-US" dirty="0">
                <a:solidFill>
                  <a:prstClr val="black"/>
                </a:solidFill>
              </a:rPr>
              <a:t> </a:t>
            </a:r>
            <a:r>
              <a:rPr lang="en-US" altLang="en-US" dirty="0" smtClean="0">
                <a:solidFill>
                  <a:prstClr val="black"/>
                </a:solidFill>
              </a:rPr>
              <a:t>letter, regardless of the string’s length?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greet[ </a:t>
            </a:r>
            <a:r>
              <a:rPr lang="en-US" alt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(greet) – 1 ]</a:t>
            </a:r>
          </a:p>
          <a:p>
            <a:pPr lvl="1">
              <a:lnSpc>
                <a:spcPct val="90000"/>
              </a:lnSpc>
            </a:pPr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5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Substrings and Slicing</a:t>
            </a:r>
          </a:p>
        </p:txBody>
      </p:sp>
    </p:spTree>
    <p:extLst>
      <p:ext uri="{BB962C8B-B14F-4D97-AF65-F5344CB8AC3E}">
        <p14:creationId xmlns:p14="http://schemas.microsoft.com/office/powerpoint/2010/main" val="10973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only returns a </a:t>
            </a:r>
            <a:r>
              <a:rPr lang="en-US" u="sng" dirty="0" smtClean="0"/>
              <a:t>single</a:t>
            </a:r>
            <a:r>
              <a:rPr lang="en-US" dirty="0" smtClean="0"/>
              <a:t> character </a:t>
            </a:r>
            <a:br>
              <a:rPr lang="en-US" dirty="0" smtClean="0"/>
            </a:br>
            <a:r>
              <a:rPr lang="en-US" dirty="0" smtClean="0"/>
              <a:t>from the entire string</a:t>
            </a:r>
          </a:p>
          <a:p>
            <a:pPr lvl="3"/>
            <a:endParaRPr lang="en-US" dirty="0"/>
          </a:p>
          <a:p>
            <a:r>
              <a:rPr lang="en-US" dirty="0" smtClean="0"/>
              <a:t>We can access a </a:t>
            </a:r>
            <a:r>
              <a:rPr lang="en-US" b="1" i="1" dirty="0" smtClean="0"/>
              <a:t>substring</a:t>
            </a:r>
            <a:r>
              <a:rPr lang="en-US" i="1" dirty="0" smtClean="0"/>
              <a:t> </a:t>
            </a:r>
            <a:r>
              <a:rPr lang="en-US" dirty="0" smtClean="0"/>
              <a:t>using</a:t>
            </a:r>
            <a:br>
              <a:rPr lang="en-US" dirty="0" smtClean="0"/>
            </a:br>
            <a:r>
              <a:rPr lang="en-US" dirty="0" smtClean="0"/>
              <a:t>a process called </a:t>
            </a:r>
            <a:r>
              <a:rPr lang="en-US" b="1" i="1" dirty="0" smtClean="0"/>
              <a:t>slicing</a:t>
            </a:r>
          </a:p>
          <a:p>
            <a:pPr lvl="1"/>
            <a:r>
              <a:rPr lang="en-US" dirty="0" smtClean="0"/>
              <a:t>Substring: a (sub)part of another string</a:t>
            </a:r>
          </a:p>
          <a:p>
            <a:pPr lvl="1"/>
            <a:r>
              <a:rPr lang="en-US" dirty="0" smtClean="0"/>
              <a:t>Slicing: we are slicing off a portion of the string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6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is</a:t>
            </a:r>
          </a:p>
          <a:p>
            <a:pPr marL="457200" lvl="1" indent="0">
              <a:buNone/>
            </a:pP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start:end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4000" dirty="0"/>
          </a:p>
          <a:p>
            <a:pPr lvl="3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must both be integers</a:t>
            </a:r>
            <a:endParaRPr lang="en-US" dirty="0"/>
          </a:p>
          <a:p>
            <a:pPr lvl="1"/>
            <a:r>
              <a:rPr lang="en-US" dirty="0" smtClean="0"/>
              <a:t>The substring begins at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</a:p>
          <a:p>
            <a:pPr lvl="1"/>
            <a:r>
              <a:rPr lang="en-US" dirty="0" smtClean="0"/>
              <a:t>The substring ends </a:t>
            </a:r>
            <a:r>
              <a:rPr lang="en-US" b="1" u="sng" dirty="0" smtClean="0"/>
              <a:t>before</a:t>
            </a:r>
            <a:r>
              <a:rPr lang="en-US" dirty="0" smtClean="0"/>
              <a:t>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lvl="2"/>
            <a:r>
              <a:rPr lang="en-US" sz="2800" dirty="0" smtClean="0"/>
              <a:t>The letter at index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sz="2800" dirty="0" smtClean="0"/>
              <a:t>is </a:t>
            </a:r>
            <a:r>
              <a:rPr lang="en-US" sz="2800" u="sng" dirty="0" smtClean="0"/>
              <a:t>not</a:t>
            </a:r>
            <a:r>
              <a:rPr lang="en-US" sz="2800" dirty="0" smtClean="0"/>
              <a:t> included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0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53687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093305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greet[0:2]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'He'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greet[7:9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greet[:5]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greet[1:]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ello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greet[:]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Bob'</a:t>
            </a:r>
          </a:p>
        </p:txBody>
      </p:sp>
    </p:spTree>
    <p:extLst>
      <p:ext uri="{BB962C8B-B14F-4D97-AF65-F5344CB8AC3E}">
        <p14:creationId xmlns:p14="http://schemas.microsoft.com/office/powerpoint/2010/main" val="406652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Specifics of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are missing, then the start or the end of the string are used instead</a:t>
            </a:r>
          </a:p>
          <a:p>
            <a:pPr lvl="3"/>
            <a:endParaRPr lang="en-US" dirty="0"/>
          </a:p>
          <a:p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dirty="0" smtClean="0"/>
              <a:t>must come </a:t>
            </a:r>
            <a:r>
              <a:rPr lang="en-US" u="sng" dirty="0" smtClean="0"/>
              <a:t>after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endParaRPr lang="en-US" dirty="0" smtClean="0"/>
          </a:p>
          <a:p>
            <a:pPr lvl="1"/>
            <a:r>
              <a:rPr lang="en-US" dirty="0" smtClean="0"/>
              <a:t>What would the 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greet[1:1] </a:t>
            </a:r>
            <a:r>
              <a:rPr lang="en-US" dirty="0" smtClean="0"/>
              <a:t>be?</a:t>
            </a:r>
          </a:p>
          <a:p>
            <a:pPr marL="80327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An empty string!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Forming New Strings -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3232" cy="4156799"/>
          </a:xfrm>
        </p:spPr>
        <p:txBody>
          <a:bodyPr/>
          <a:lstStyle/>
          <a:p>
            <a:r>
              <a:rPr lang="en-US" dirty="0" smtClean="0"/>
              <a:t>We can put two or more strings together to form a longer string</a:t>
            </a:r>
          </a:p>
          <a:p>
            <a:pPr lvl="3"/>
            <a:endParaRPr lang="en-US" dirty="0" smtClean="0"/>
          </a:p>
          <a:p>
            <a:r>
              <a:rPr lang="en-US" b="1" i="1" dirty="0" smtClean="0"/>
              <a:t>Concatenation</a:t>
            </a:r>
            <a:r>
              <a:rPr lang="en-US" dirty="0" smtClean="0"/>
              <a:t> “glues” two strings together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"Jelly"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'Peanut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ButterJelly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&amp; " +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Jelly"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'Peanut Butter &amp; Jelly'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4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Concatenation does </a:t>
            </a:r>
            <a:r>
              <a:rPr lang="en-US" u="sng" dirty="0" smtClean="0"/>
              <a:t>not</a:t>
            </a:r>
            <a:r>
              <a:rPr lang="en-US" dirty="0" smtClean="0"/>
              <a:t> automatically include spaces between the strings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"Smash"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"together"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Smashtogether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Concatenation can </a:t>
            </a:r>
            <a:r>
              <a:rPr lang="en-US" u="sng" dirty="0" smtClean="0"/>
              <a:t>only</a:t>
            </a:r>
            <a:r>
              <a:rPr lang="en-US" dirty="0" smtClean="0"/>
              <a:t> be done with strings!</a:t>
            </a:r>
          </a:p>
          <a:p>
            <a:pPr lvl="1"/>
            <a:r>
              <a:rPr lang="en-US" dirty="0" smtClean="0"/>
              <a:t>So how would we concatenate an integer?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"CMSC " 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'CMSC 201'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8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</a:t>
            </a:r>
            <a:r>
              <a:rPr lang="en-US" dirty="0"/>
              <a:t>and what they are used for</a:t>
            </a:r>
          </a:p>
          <a:p>
            <a:pPr lvl="1"/>
            <a:r>
              <a:rPr lang="en-US" dirty="0" smtClean="0"/>
              <a:t>Getting the length </a:t>
            </a:r>
            <a:r>
              <a:rPr lang="en-US" dirty="0"/>
              <a:t>of a list</a:t>
            </a:r>
          </a:p>
          <a:p>
            <a:pPr lvl="1"/>
            <a:r>
              <a:rPr lang="en-US" dirty="0" smtClean="0"/>
              <a:t>Operations like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</a:p>
          <a:p>
            <a:pPr lvl="1"/>
            <a:r>
              <a:rPr lang="en-US" dirty="0" smtClean="0"/>
              <a:t>Iterating over a list 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endParaRPr lang="en-US" dirty="0" smtClean="0"/>
          </a:p>
          <a:p>
            <a:r>
              <a:rPr lang="en-US" dirty="0" smtClean="0"/>
              <a:t>Sentinel loops</a:t>
            </a:r>
          </a:p>
          <a:p>
            <a:r>
              <a:rPr lang="en-US" dirty="0" smtClean="0"/>
              <a:t>Priming 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39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 </a:t>
            </a:r>
            <a:r>
              <a:rPr lang="en-US" dirty="0" smtClean="0"/>
              <a:t>only accepts a single string</a:t>
            </a:r>
          </a:p>
          <a:p>
            <a:pPr lvl="1"/>
            <a:r>
              <a:rPr lang="en-US" dirty="0" smtClean="0"/>
              <a:t>Can’t use commas like we do with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lvl="3"/>
            <a:endParaRPr lang="en-US" dirty="0"/>
          </a:p>
          <a:p>
            <a:r>
              <a:rPr lang="en-US" dirty="0" smtClean="0"/>
              <a:t>In order to create a single string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 smtClean="0"/>
              <a:t>, you must use concatenation</a:t>
            </a:r>
          </a:p>
          <a:p>
            <a:pPr marL="457200" lvl="1" indent="0">
              <a:buNone/>
            </a:pPr>
            <a:endParaRPr lang="sv-SE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sv-S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classNum 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201</a:t>
            </a:r>
          </a:p>
          <a:p>
            <a:pPr marL="457200" lvl="1" indent="0">
              <a:buNone/>
            </a:pPr>
            <a:r>
              <a:rPr lang="sv-S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sv-SE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"Grade in "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sv-SE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(classNum) + </a:t>
            </a:r>
            <a:r>
              <a:rPr lang="sv-SE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"? "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94589"/>
            <a:ext cx="8229600" cy="1598285"/>
          </a:xfrm>
        </p:spPr>
        <p:txBody>
          <a:bodyPr/>
          <a:lstStyle/>
          <a:p>
            <a:r>
              <a:rPr lang="en-US" dirty="0" smtClean="0"/>
              <a:t>All of this also applies to lists!</a:t>
            </a:r>
          </a:p>
          <a:p>
            <a:pPr lvl="1"/>
            <a:r>
              <a:rPr lang="en-US" dirty="0" smtClean="0"/>
              <a:t>Two lists can be concatenated together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sublist</a:t>
            </a:r>
            <a:r>
              <a:rPr lang="en-US" dirty="0" smtClean="0"/>
              <a:t> can be sliced from another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138216"/>
              </p:ext>
            </p:extLst>
          </p:nvPr>
        </p:nvGraphicFramePr>
        <p:xfrm>
          <a:off x="457200" y="1893176"/>
          <a:ext cx="8229600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STRING[#:#]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018909" y="2385800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Concatenation</a:t>
            </a:r>
            <a:endParaRPr lang="en-US" sz="28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0457" y="2931981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Indexing</a:t>
            </a:r>
            <a:endParaRPr lang="en-US" sz="28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0457" y="3450964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Slicing</a:t>
            </a:r>
            <a:endParaRPr lang="en-US" sz="28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0457" y="3973261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Length</a:t>
            </a:r>
            <a:endParaRPr lang="en-US" sz="28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 Bit More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Python has many, many ways to interact with strings, and we will cover them in detail soon</a:t>
            </a:r>
          </a:p>
          <a:p>
            <a:r>
              <a:rPr lang="en-US" dirty="0" smtClean="0"/>
              <a:t>For now, here are two very useful functions: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 </a:t>
            </a:r>
            <a:r>
              <a:rPr lang="en-US" dirty="0"/>
              <a:t>in all lowercase letters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s.upper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 smtClean="0"/>
              <a:t>in </a:t>
            </a:r>
            <a:r>
              <a:rPr lang="en-US" dirty="0"/>
              <a:t>all </a:t>
            </a:r>
            <a:r>
              <a:rPr lang="en-US" dirty="0" smtClean="0"/>
              <a:t>uppercase letters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Why would we need to use these?</a:t>
            </a:r>
          </a:p>
          <a:p>
            <a:pPr lvl="1"/>
            <a:r>
              <a:rPr lang="en-US" sz="3200" dirty="0" smtClean="0"/>
              <a:t>Remember, Python is </a:t>
            </a:r>
            <a:r>
              <a:rPr lang="en-US" sz="3200" u="sng" dirty="0" smtClean="0"/>
              <a:t>case-sensitive</a:t>
            </a:r>
            <a:r>
              <a:rPr lang="en-US" sz="3200" dirty="0" smtClean="0"/>
              <a:t>!</a:t>
            </a: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0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Constants?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are values that are </a:t>
            </a:r>
            <a:r>
              <a:rPr lang="en-US" b="1" u="sng" dirty="0" smtClean="0"/>
              <a:t>not</a:t>
            </a:r>
            <a:r>
              <a:rPr lang="en-US" dirty="0" smtClean="0"/>
              <a:t> generated by the user or by the code</a:t>
            </a:r>
          </a:p>
          <a:p>
            <a:pPr lvl="1"/>
            <a:r>
              <a:rPr lang="en-US" sz="3200" dirty="0" smtClean="0"/>
              <a:t>But are used a great deal in the program</a:t>
            </a:r>
          </a:p>
          <a:p>
            <a:pPr lvl="3"/>
            <a:endParaRPr lang="en-US" dirty="0"/>
          </a:p>
          <a:p>
            <a:r>
              <a:rPr lang="en-US" dirty="0" smtClean="0"/>
              <a:t>Constants should be ALL CAPS with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/>
              <a:t>” (underscore) to separate the words</a:t>
            </a:r>
          </a:p>
          <a:p>
            <a:pPr lvl="1"/>
            <a:r>
              <a:rPr lang="en-US" sz="3200" dirty="0" smtClean="0"/>
              <a:t>This follows CMSC 201 Coding Standards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36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the total for a shopping order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MD_TAX   = 0.06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subtotal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= float(subtotal)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  = subtotal * MD_TAX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tax + subtotal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("Your total is:", total)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5928" y="2823815"/>
            <a:ext cx="45118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easy to update if tax rate changes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59868" y="4807670"/>
            <a:ext cx="653675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13543" y="4234030"/>
            <a:ext cx="205504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know exactly what this number is</a:t>
            </a:r>
            <a:endParaRPr lang="en-US" sz="2400" b="1" i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1664" y="2562460"/>
            <a:ext cx="1144264" cy="4815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“Magic”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“Magic” numbers are numbers used directly in the code – should be replaced with constants</a:t>
            </a:r>
          </a:p>
          <a:p>
            <a:pPr lvl="3"/>
            <a:endParaRPr lang="en-US" smtClean="0"/>
          </a:p>
          <a:p>
            <a:pPr lvl="3"/>
            <a:endParaRPr lang="en-US" smtClean="0"/>
          </a:p>
          <a:p>
            <a:r>
              <a:rPr lang="en-US" smtClean="0"/>
              <a:t>Examples:</a:t>
            </a:r>
          </a:p>
          <a:p>
            <a:pPr lvl="1"/>
            <a:r>
              <a:rPr lang="en-US" smtClean="0"/>
              <a:t>Mathematical numbers (pi, e, etc.)</a:t>
            </a:r>
          </a:p>
          <a:p>
            <a:pPr lvl="1"/>
            <a:r>
              <a:rPr lang="en-US" smtClean="0"/>
              <a:t>Program properties (window size, min and max)</a:t>
            </a:r>
          </a:p>
          <a:p>
            <a:pPr lvl="1"/>
            <a:r>
              <a:rPr lang="en-US" smtClean="0"/>
              <a:t>Important values (tax rate, maximum number of students, credits required to graduate,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 from wikimedia.org</a:t>
            </a:r>
            <a:endParaRPr lang="en-US" sz="900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s://upload.wikimedia.org/wikipedia/commons/thumb/2/20/Magic_wand.svg/170px-Magic_wand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00478">
            <a:off x="5787890" y="2560637"/>
            <a:ext cx="1619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55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“Magic” Numbers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07691" cy="4517689"/>
          </a:xfrm>
        </p:spPr>
        <p:txBody>
          <a:bodyPr/>
          <a:lstStyle/>
          <a:p>
            <a:r>
              <a:rPr lang="en-US" dirty="0" smtClean="0"/>
              <a:t>You’re looking at the code for a virtual casino</a:t>
            </a:r>
          </a:p>
          <a:p>
            <a:pPr lvl="1"/>
            <a:r>
              <a:rPr lang="en-US" dirty="0" smtClean="0"/>
              <a:t>You see the number 21</a:t>
            </a:r>
          </a:p>
          <a:p>
            <a:pPr lvl="1"/>
            <a:r>
              <a:rPr lang="en-US" dirty="0" smtClean="0"/>
              <a:t>What does it mean?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Blackjack? Drinking age? VIP room numbers?</a:t>
            </a:r>
          </a:p>
          <a:p>
            <a:endParaRPr lang="en-US" dirty="0" smtClean="0"/>
          </a:p>
          <a:p>
            <a:r>
              <a:rPr lang="en-US" dirty="0" smtClean="0"/>
              <a:t>Constants make it easy to update values – why?</a:t>
            </a:r>
          </a:p>
          <a:p>
            <a:pPr lvl="1"/>
            <a:r>
              <a:rPr lang="en-US" dirty="0" smtClean="0"/>
              <a:t>Don’t have to figure out which “21”s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6206" y="2592263"/>
            <a:ext cx="27841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value &lt; 21: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326" y="4561432"/>
            <a:ext cx="5689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customerAge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DRINKING_AGE: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08298" y="4981076"/>
            <a:ext cx="1949116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69853" y="2982742"/>
            <a:ext cx="903204" cy="0"/>
          </a:xfrm>
          <a:prstGeom prst="straightConnector1">
            <a:avLst/>
          </a:prstGeom>
          <a:ln w="57150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80339" y="2438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4511" y="446770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5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“Magic”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have “magic” characters or strings</a:t>
            </a:r>
          </a:p>
          <a:p>
            <a:pPr lvl="1"/>
            <a:r>
              <a:rPr lang="en-US" dirty="0" smtClean="0"/>
              <a:t>Use constants to prevent </a:t>
            </a:r>
            <a:r>
              <a:rPr lang="en-US" u="sng" dirty="0" smtClean="0"/>
              <a:t>any</a:t>
            </a:r>
            <a:r>
              <a:rPr lang="en-US" dirty="0" smtClean="0"/>
              <a:t> “magic” values</a:t>
            </a:r>
          </a:p>
          <a:p>
            <a:r>
              <a:rPr lang="en-US" dirty="0" smtClean="0"/>
              <a:t>For example, a blackjack program that uses </a:t>
            </a:r>
            <a:br>
              <a:rPr lang="en-US" dirty="0" smtClean="0"/>
            </a:br>
            <a:r>
              <a:rPr lang="en-US" dirty="0" smtClean="0"/>
              <a:t>the strings 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 smtClean="0"/>
              <a:t>” for hit, and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” for stay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Which of these options is easier to understand?</a:t>
            </a:r>
          </a:p>
          <a:p>
            <a:pPr lvl="1"/>
            <a:r>
              <a:rPr lang="en-US" dirty="0" smtClean="0"/>
              <a:t>Which is easier to update if it’s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7634" y="4160515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"H":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0933" y="400662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7633" y="4804096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HIT: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6869" y="469833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4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9" grpId="0" animBg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 Constants Really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dirty="0" smtClean="0"/>
              <a:t>In some languages (like C, C++, and Java), you can create variables that CANNOT be changed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u="sng" dirty="0" smtClean="0"/>
              <a:t>not possible</a:t>
            </a:r>
            <a:r>
              <a:rPr lang="en-US" dirty="0" smtClean="0"/>
              <a:t> with Python variables</a:t>
            </a:r>
          </a:p>
          <a:p>
            <a:pPr lvl="1"/>
            <a:r>
              <a:rPr lang="en-US" sz="3200" dirty="0" smtClean="0"/>
              <a:t>Part of why coding standards are so important</a:t>
            </a:r>
          </a:p>
          <a:p>
            <a:pPr lvl="1"/>
            <a:r>
              <a:rPr lang="en-US" sz="3200" dirty="0" smtClean="0"/>
              <a:t>If you see code that changes the value of a variable called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MAX_ENROLL</a:t>
            </a:r>
            <a:r>
              <a:rPr lang="en-US" sz="3200" dirty="0" smtClean="0"/>
              <a:t>, you know that’s a constant, and </a:t>
            </a:r>
            <a:r>
              <a:rPr lang="en-US" sz="3200" i="1" dirty="0" smtClean="0"/>
              <a:t>shouldn’t</a:t>
            </a:r>
            <a:r>
              <a:rPr lang="en-US" sz="3200" dirty="0" smtClean="0"/>
              <a:t> be changed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8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Constants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go </a:t>
            </a:r>
            <a:r>
              <a:rPr lang="en-US" u="sng" dirty="0" smtClean="0"/>
              <a:t>before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after your header comment</a:t>
            </a:r>
          </a:p>
          <a:p>
            <a:endParaRPr lang="en-US" dirty="0"/>
          </a:p>
          <a:p>
            <a:r>
              <a:rPr lang="en-US" dirty="0" smtClean="0"/>
              <a:t>All variables</a:t>
            </a:r>
            <a:br>
              <a:rPr lang="en-US" dirty="0" smtClean="0"/>
            </a:br>
            <a:r>
              <a:rPr lang="en-US" dirty="0" smtClean="0"/>
              <a:t>that aren’t</a:t>
            </a:r>
            <a:br>
              <a:rPr lang="en-US" dirty="0" smtClean="0"/>
            </a:br>
            <a:r>
              <a:rPr lang="en-US" dirty="0" smtClean="0"/>
              <a:t>constants must</a:t>
            </a:r>
            <a:br>
              <a:rPr lang="en-US" dirty="0" smtClean="0"/>
            </a:br>
            <a:r>
              <a:rPr lang="en-US" dirty="0" smtClean="0"/>
              <a:t>be </a:t>
            </a:r>
            <a:r>
              <a:rPr lang="en-US" u="sng" dirty="0" smtClean="0"/>
              <a:t>inside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3118186"/>
            <a:ext cx="5439266" cy="329755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hw2_part1.py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Gibson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etc...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28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&gt;= 1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&lt;= MAX: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etc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ounded Rectangle 5"/>
          <p:cNvSpPr/>
          <p:nvPr/>
        </p:nvSpPr>
        <p:spPr>
          <a:xfrm flipH="1">
            <a:off x="3437523" y="4034672"/>
            <a:ext cx="1558683" cy="74312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Boolean Flags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loop has many restrictions or requirements</a:t>
            </a:r>
          </a:p>
          <a:p>
            <a:pPr lvl="1"/>
            <a:r>
              <a:rPr lang="en-US" dirty="0" smtClean="0"/>
              <a:t>Expressing them in one giant conditional is difficult, or maybe even impossible</a:t>
            </a:r>
          </a:p>
          <a:p>
            <a:pPr lvl="3"/>
            <a:endParaRPr lang="en-US" dirty="0"/>
          </a:p>
          <a:p>
            <a:r>
              <a:rPr lang="en-US" dirty="0" smtClean="0"/>
              <a:t>Instead, break the problem down into the separate parts, and use a single Boolean </a:t>
            </a:r>
            <a:br>
              <a:rPr lang="en-US" dirty="0" smtClean="0"/>
            </a:br>
            <a:r>
              <a:rPr lang="en-US" dirty="0" smtClean="0"/>
              <a:t>“flag” value as the loop variable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57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requirements to satisfy</a:t>
            </a:r>
          </a:p>
          <a:p>
            <a:pPr lvl="1"/>
            <a:r>
              <a:rPr lang="en-US" dirty="0" smtClean="0"/>
              <a:t>Password must be at least 8 characters long, </a:t>
            </a:r>
            <a:br>
              <a:rPr lang="en-US" dirty="0" smtClean="0"/>
            </a:br>
            <a:r>
              <a:rPr lang="en-US" dirty="0" smtClean="0"/>
              <a:t>no longer than 20 characters, and have no</a:t>
            </a:r>
            <a:br>
              <a:rPr lang="en-US" dirty="0" smtClean="0"/>
            </a:br>
            <a:r>
              <a:rPr lang="en-US" dirty="0" smtClean="0"/>
              <a:t>spaces or underscores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Multiple ways to satisfy the requirements</a:t>
            </a:r>
          </a:p>
          <a:p>
            <a:pPr lvl="1"/>
            <a:r>
              <a:rPr lang="en-US" dirty="0" smtClean="0"/>
              <a:t>Grade must be between 0 and 100, </a:t>
            </a:r>
            <a:br>
              <a:rPr lang="en-US" dirty="0" smtClean="0"/>
            </a:br>
            <a:r>
              <a:rPr lang="en-US" dirty="0" smtClean="0"/>
              <a:t>unless extra credit is allowed, in which </a:t>
            </a:r>
            <a:br>
              <a:rPr lang="en-US" dirty="0" smtClean="0"/>
            </a:br>
            <a:r>
              <a:rPr lang="en-US" dirty="0" smtClean="0"/>
              <a:t>case it can be over 100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63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Boolean value used to control the while loop</a:t>
            </a:r>
          </a:p>
          <a:p>
            <a:pPr lvl="1"/>
            <a:r>
              <a:rPr lang="en-US" sz="3200" dirty="0"/>
              <a:t>Communicates </a:t>
            </a:r>
            <a:r>
              <a:rPr lang="en-US" sz="3200" dirty="0" smtClean="0"/>
              <a:t>if the </a:t>
            </a:r>
            <a:r>
              <a:rPr lang="en-US" sz="3200" dirty="0"/>
              <a:t>requirements </a:t>
            </a:r>
            <a:br>
              <a:rPr lang="en-US" sz="3200" dirty="0"/>
            </a:br>
            <a:r>
              <a:rPr lang="en-US" sz="3200" dirty="0"/>
              <a:t>have been </a:t>
            </a:r>
            <a:r>
              <a:rPr lang="en-US" sz="3200" dirty="0" smtClean="0"/>
              <a:t>satisfied yet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Value should evaluate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while the requirements have</a:t>
            </a:r>
            <a:br>
              <a:rPr lang="en-US" dirty="0" smtClean="0"/>
            </a:br>
            <a:r>
              <a:rPr lang="en-US" u="sng" dirty="0" smtClean="0"/>
              <a:t>not</a:t>
            </a:r>
            <a:r>
              <a:rPr lang="en-US" dirty="0" smtClean="0"/>
              <a:t> been met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36" y="2514430"/>
            <a:ext cx="3288092" cy="40607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1149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Layout – Multiple </a:t>
            </a:r>
            <a:r>
              <a:rPr lang="en-US" dirty="0" err="1" smtClean="0"/>
              <a:t>Reqs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by </a:t>
            </a:r>
            <a:endParaRPr lang="en-US" dirty="0" smtClean="0"/>
          </a:p>
          <a:p>
            <a:pPr lvl="1"/>
            <a:r>
              <a:rPr lang="en-US" dirty="0" smtClean="0"/>
              <a:t>Getting the user’s input</a:t>
            </a:r>
            <a:endParaRPr lang="en-US" dirty="0"/>
          </a:p>
          <a:p>
            <a:pPr lvl="1"/>
            <a:r>
              <a:rPr lang="en-US" dirty="0" smtClean="0"/>
              <a:t>Assuming that all requirements are satisfied</a:t>
            </a:r>
          </a:p>
          <a:p>
            <a:pPr lvl="2"/>
            <a:r>
              <a:rPr lang="en-US" dirty="0" smtClean="0"/>
              <a:t>(Set the Boolean flag so that the loop would exit)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Check each requirement individually</a:t>
            </a:r>
          </a:p>
          <a:p>
            <a:pPr lvl="1"/>
            <a:r>
              <a:rPr lang="en-US" dirty="0" smtClean="0"/>
              <a:t>For each requirement, if it isn’t satisfied, </a:t>
            </a:r>
            <a:br>
              <a:rPr lang="en-US" dirty="0" smtClean="0"/>
            </a:br>
            <a:r>
              <a:rPr lang="en-US" dirty="0" smtClean="0"/>
              <a:t>change the Boolean flag so the loop repeats</a:t>
            </a:r>
          </a:p>
          <a:p>
            <a:pPr lvl="2"/>
            <a:r>
              <a:rPr lang="en-US" dirty="0" smtClean="0"/>
              <a:t>(Optionally, print out what the failure was)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07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Layout – Multiple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28581" cy="4517689"/>
          </a:xfrm>
        </p:spPr>
        <p:txBody>
          <a:bodyPr/>
          <a:lstStyle/>
          <a:p>
            <a:r>
              <a:rPr lang="en-US" dirty="0"/>
              <a:t>Start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by </a:t>
            </a:r>
            <a:endParaRPr lang="en-US" dirty="0" smtClean="0"/>
          </a:p>
          <a:p>
            <a:pPr lvl="1"/>
            <a:r>
              <a:rPr lang="en-US" dirty="0" smtClean="0"/>
              <a:t>Getting the user’s input</a:t>
            </a:r>
            <a:endParaRPr lang="en-US" dirty="0"/>
          </a:p>
          <a:p>
            <a:pPr lvl="1"/>
            <a:r>
              <a:rPr lang="en-US" u="sng" dirty="0" smtClean="0"/>
              <a:t>Don’t</a:t>
            </a:r>
            <a:r>
              <a:rPr lang="en-US" dirty="0" smtClean="0"/>
              <a:t> assume the requirements have been met</a:t>
            </a:r>
          </a:p>
          <a:p>
            <a:pPr lvl="2"/>
            <a:r>
              <a:rPr lang="en-US" dirty="0" smtClean="0"/>
              <a:t>(Do not change the Boolean flag at the start of the loop)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Check each way of satisfying the requirements</a:t>
            </a:r>
          </a:p>
          <a:p>
            <a:pPr lvl="1"/>
            <a:r>
              <a:rPr lang="en-US" dirty="0" smtClean="0"/>
              <a:t>If one of the ways satisfies the requirements,</a:t>
            </a:r>
            <a:br>
              <a:rPr lang="en-US" dirty="0" smtClean="0"/>
            </a:br>
            <a:r>
              <a:rPr lang="en-US" dirty="0" smtClean="0"/>
              <a:t>change the Boolean flag so the loop </a:t>
            </a:r>
            <a:r>
              <a:rPr lang="en-US" u="sng" dirty="0" smtClean="0"/>
              <a:t>doesn’t</a:t>
            </a:r>
            <a:r>
              <a:rPr lang="en-US" dirty="0" smtClean="0"/>
              <a:t> repeat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35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143" y="377578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rgbClr val="C00000"/>
                </a:solidFill>
              </a:rPr>
              <a:t>LIVECODING!!!</a:t>
            </a:r>
            <a:endParaRPr lang="en-US" sz="9600" b="1" dirty="0">
              <a:ln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6" grpId="3"/>
      <p:bldP spid="6" grpId="4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3 is out on Blackboard now</a:t>
            </a:r>
          </a:p>
          <a:p>
            <a:pPr lvl="1"/>
            <a:r>
              <a:rPr lang="en-US" dirty="0" smtClean="0"/>
              <a:t>Complete the Academic Integrity Quiz to see it</a:t>
            </a:r>
          </a:p>
          <a:p>
            <a:pPr lvl="1"/>
            <a:r>
              <a:rPr lang="en-US" dirty="0" smtClean="0"/>
              <a:t>Due by Friday (Feb 24th) at 8:59:59 PM</a:t>
            </a:r>
          </a:p>
          <a:p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Midterm is </a:t>
            </a:r>
            <a:r>
              <a:rPr lang="en-US" u="sng" dirty="0" smtClean="0"/>
              <a:t>in class</a:t>
            </a:r>
            <a:r>
              <a:rPr lang="en-US" dirty="0" smtClean="0"/>
              <a:t>, March 15th and 16th</a:t>
            </a:r>
          </a:p>
          <a:p>
            <a:pPr lvl="1"/>
            <a:r>
              <a:rPr lang="en-US" dirty="0" smtClean="0"/>
              <a:t>Week before Spring Break</a:t>
            </a:r>
          </a:p>
          <a:p>
            <a:pPr lvl="1"/>
            <a:r>
              <a:rPr lang="en-US" dirty="0" smtClean="0"/>
              <a:t>Survey #1 will be released that week as well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better understand the string data type</a:t>
            </a:r>
          </a:p>
          <a:p>
            <a:pPr lvl="1"/>
            <a:r>
              <a:rPr lang="en-US" sz="3200" dirty="0"/>
              <a:t>Learn how they are represented</a:t>
            </a:r>
          </a:p>
          <a:p>
            <a:pPr lvl="1"/>
            <a:r>
              <a:rPr lang="en-US" sz="3200" dirty="0"/>
              <a:t>Learn about and use some of their built-in </a:t>
            </a:r>
            <a:r>
              <a:rPr lang="en-US" sz="3200" dirty="0" smtClean="0"/>
              <a:t>functions</a:t>
            </a:r>
          </a:p>
          <a:p>
            <a:pPr lvl="3"/>
            <a:endParaRPr lang="en-US" sz="1400" dirty="0"/>
          </a:p>
          <a:p>
            <a:r>
              <a:rPr lang="en-US" dirty="0" smtClean="0"/>
              <a:t>To cover some other miscellaneous details</a:t>
            </a:r>
          </a:p>
          <a:p>
            <a:pPr lvl="1"/>
            <a:r>
              <a:rPr lang="en-US" dirty="0" smtClean="0"/>
              <a:t>Learn about the importance of constants</a:t>
            </a:r>
          </a:p>
          <a:p>
            <a:pPr lvl="1"/>
            <a:r>
              <a:rPr lang="en-US" dirty="0" smtClean="0"/>
              <a:t>Be able to implement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B</a:t>
            </a:r>
            <a:r>
              <a:rPr lang="en-US" dirty="0" smtClean="0"/>
              <a:t>oolean flags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01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String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r>
              <a:rPr lang="en-US" dirty="0"/>
              <a:t>is represented in programs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string data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/>
              <a:t>string</a:t>
            </a:r>
            <a:r>
              <a:rPr lang="en-US" dirty="0"/>
              <a:t> is a sequence of </a:t>
            </a:r>
            <a:r>
              <a:rPr lang="en-US" dirty="0" smtClean="0"/>
              <a:t>characters </a:t>
            </a:r>
            <a:br>
              <a:rPr lang="en-US" dirty="0" smtClean="0"/>
            </a:br>
            <a:r>
              <a:rPr lang="en-US" dirty="0" smtClean="0"/>
              <a:t>enclosed </a:t>
            </a:r>
            <a:r>
              <a:rPr lang="en-US" dirty="0"/>
              <a:t>within </a:t>
            </a:r>
            <a:r>
              <a:rPr lang="en-US" dirty="0" smtClean="0"/>
              <a:t>quotation </a:t>
            </a:r>
            <a:r>
              <a:rPr lang="en-US" dirty="0"/>
              <a:t>marks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apostrophes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Sometimes called </a:t>
            </a:r>
            <a:br>
              <a:rPr lang="en-US" dirty="0" smtClean="0"/>
            </a:br>
            <a:r>
              <a:rPr lang="en-US" dirty="0" smtClean="0"/>
              <a:t>double quotes or </a:t>
            </a:r>
            <a:br>
              <a:rPr lang="en-US" dirty="0" smtClean="0"/>
            </a:br>
            <a:r>
              <a:rPr lang="en-US" dirty="0" smtClean="0"/>
              <a:t>single quotes</a:t>
            </a:r>
          </a:p>
          <a:p>
            <a:pPr lvl="3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5E8ED"/>
              </a:clrFrom>
              <a:clrTo>
                <a:srgbClr val="E5E8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09" t="13356" r="22010" b="15050"/>
          <a:stretch/>
        </p:blipFill>
        <p:spPr>
          <a:xfrm>
            <a:off x="6117996" y="3643595"/>
            <a:ext cx="3261675" cy="3214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4783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Strings as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input() </a:t>
            </a:r>
            <a:r>
              <a:rPr lang="en-US" dirty="0" smtClean="0"/>
              <a:t>automatically gets a string</a:t>
            </a:r>
            <a:endParaRPr lang="en-US" dirty="0"/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your name: 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name: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Shakira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access the individual characters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string through </a:t>
            </a:r>
            <a:r>
              <a:rPr lang="en-US" b="1" i="1" dirty="0" smtClean="0"/>
              <a:t>indexing</a:t>
            </a:r>
          </a:p>
          <a:p>
            <a:pPr lvl="1"/>
            <a:r>
              <a:rPr lang="en-US" dirty="0" smtClean="0"/>
              <a:t>Characters are the letters, numbers, spaces, and symbols that make up a string</a:t>
            </a:r>
          </a:p>
          <a:p>
            <a:pPr lvl="3"/>
            <a:endParaRPr lang="en-US" i="1" dirty="0"/>
          </a:p>
          <a:p>
            <a:r>
              <a:rPr lang="en-US" dirty="0"/>
              <a:t>The </a:t>
            </a:r>
            <a:r>
              <a:rPr lang="en-US" dirty="0" smtClean="0"/>
              <a:t>characters in </a:t>
            </a:r>
            <a:r>
              <a:rPr lang="en-US" dirty="0"/>
              <a:t>a string are numbered </a:t>
            </a:r>
            <a:r>
              <a:rPr lang="en-US" dirty="0" smtClean="0"/>
              <a:t>starting from the </a:t>
            </a:r>
            <a:r>
              <a:rPr lang="en-US" dirty="0"/>
              <a:t>left, </a:t>
            </a:r>
            <a:r>
              <a:rPr lang="en-US" dirty="0" smtClean="0"/>
              <a:t>beginning with 0</a:t>
            </a:r>
          </a:p>
          <a:p>
            <a:pPr lvl="1"/>
            <a:r>
              <a:rPr lang="en-US" dirty="0" smtClean="0"/>
              <a:t>Just like in lists!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8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Accessing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</a:t>
            </a:r>
            <a:r>
              <a:rPr lang="en-US" dirty="0" smtClean="0"/>
              <a:t>is</a:t>
            </a:r>
          </a:p>
          <a:p>
            <a:pPr marL="457200" lvl="1" indent="0">
              <a:buNone/>
            </a:pP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[expression]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smtClean="0"/>
              <a:t>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the name of the string variable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expression </a:t>
            </a:r>
            <a:r>
              <a:rPr lang="en-US" dirty="0" smtClean="0"/>
              <a:t>determines which character is selected from the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4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9768</TotalTime>
  <Words>1378</Words>
  <Application>Microsoft Office PowerPoint</Application>
  <PresentationFormat>On-screen Show (4:3)</PresentationFormat>
  <Paragraphs>374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08 – Strings (and More)</vt:lpstr>
      <vt:lpstr>Last Class We Covered</vt:lpstr>
      <vt:lpstr>Any Questions from Last Time?</vt:lpstr>
      <vt:lpstr>Today’s Objectives</vt:lpstr>
      <vt:lpstr>Strings</vt:lpstr>
      <vt:lpstr>The String Data Type</vt:lpstr>
      <vt:lpstr>Getting Strings as Input</vt:lpstr>
      <vt:lpstr>Accessing Individual Characters</vt:lpstr>
      <vt:lpstr>Syntax of Accessing Characters</vt:lpstr>
      <vt:lpstr>Quick Note: Python Interpreter</vt:lpstr>
      <vt:lpstr>Example String</vt:lpstr>
      <vt:lpstr>Example String</vt:lpstr>
      <vt:lpstr>Substrings and Slicing</vt:lpstr>
      <vt:lpstr>Substrings</vt:lpstr>
      <vt:lpstr>Slicing Syntax</vt:lpstr>
      <vt:lpstr>Slicing Examples</vt:lpstr>
      <vt:lpstr>Specifics of Slicing</vt:lpstr>
      <vt:lpstr>Forming New Strings - Concatenation</vt:lpstr>
      <vt:lpstr>Rules of Concatenation</vt:lpstr>
      <vt:lpstr>Uses for Concatenation</vt:lpstr>
      <vt:lpstr>String Operators in Python</vt:lpstr>
      <vt:lpstr>Just a Bit More on Strings</vt:lpstr>
      <vt:lpstr>Constants</vt:lpstr>
      <vt:lpstr>What are Constants?</vt:lpstr>
      <vt:lpstr>Using Constants</vt:lpstr>
      <vt:lpstr>“Magic” Numbers</vt:lpstr>
      <vt:lpstr>“Magic” Numbers Example</vt:lpstr>
      <vt:lpstr>“Magic” Everything</vt:lpstr>
      <vt:lpstr>Are Constants Really Constant?</vt:lpstr>
      <vt:lpstr>Where Do Constants Go?</vt:lpstr>
      <vt:lpstr>Boolean Flags</vt:lpstr>
      <vt:lpstr>Complex Conditionals</vt:lpstr>
      <vt:lpstr>Complex Examples</vt:lpstr>
      <vt:lpstr>Boolean Flags</vt:lpstr>
      <vt:lpstr>General Layout – Multiple Reqs</vt:lpstr>
      <vt:lpstr>General Layout – Multiple Ways</vt:lpstr>
      <vt:lpstr>Time for…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235</cp:revision>
  <dcterms:created xsi:type="dcterms:W3CDTF">2014-05-05T14:25:42Z</dcterms:created>
  <dcterms:modified xsi:type="dcterms:W3CDTF">2017-04-25T02:45:06Z</dcterms:modified>
</cp:coreProperties>
</file>